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262" r:id="rId3"/>
    <p:sldId id="301" r:id="rId4"/>
    <p:sldId id="300" r:id="rId5"/>
    <p:sldId id="274" r:id="rId6"/>
    <p:sldId id="279" r:id="rId7"/>
    <p:sldId id="273" r:id="rId8"/>
    <p:sldId id="278" r:id="rId9"/>
    <p:sldId id="280" r:id="rId10"/>
    <p:sldId id="297" r:id="rId11"/>
    <p:sldId id="295" r:id="rId12"/>
    <p:sldId id="296" r:id="rId13"/>
    <p:sldId id="287" r:id="rId14"/>
    <p:sldId id="283" r:id="rId15"/>
    <p:sldId id="284" r:id="rId16"/>
    <p:sldId id="285" r:id="rId17"/>
    <p:sldId id="286" r:id="rId18"/>
    <p:sldId id="288" r:id="rId19"/>
    <p:sldId id="289" r:id="rId20"/>
    <p:sldId id="25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6" d="100"/>
          <a:sy n="106" d="100"/>
        </p:scale>
        <p:origin x="-78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046A1-70D6-489A-A1B4-0607F6F0310E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7709D-4A2D-433B-A645-20E459FD2E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9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504E8-3C00-44CC-8AC8-79B61AC84834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130425"/>
            <a:ext cx="3600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http://abali.ru/wp-content/uploads/2011/10/ekran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8640"/>
            <a:ext cx="7316809" cy="6858000"/>
          </a:xfrm>
          <a:prstGeom prst="rect">
            <a:avLst/>
          </a:prstGeom>
          <a:noFill/>
        </p:spPr>
      </p:pic>
      <p:pic>
        <p:nvPicPr>
          <p:cNvPr id="9" name="Picture 7" descr="http://sportmassag.ru/userfiles/muscle-3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08720"/>
            <a:ext cx="2462438" cy="411530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18490-4752-45A5-B256-3DF7DA9964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1835696" y="0"/>
            <a:ext cx="7308304" cy="6858000"/>
          </a:xfrm>
          <a:prstGeom prst="rect">
            <a:avLst/>
          </a:prstGeom>
          <a:solidFill>
            <a:schemeClr val="bg1"/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7" descr="http://sportmassag.ru/userfiles/muscle-3.pn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149080"/>
            <a:ext cx="1368152" cy="24305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5C670-A0E4-4A16-9475-8FEB9597AF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18490-4752-45A5-B256-3DF7DA9964AD}" type="datetimeFigureOut">
              <a:rPr lang="ru-RU" smtClean="0"/>
              <a:pPr/>
              <a:t>14.10.2018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7192C-2516-4F46-B32D-8DF3BF34BE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4870" y="620688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</a:t>
            </a:r>
            <a:r>
              <a:rPr lang="ru-RU" sz="4000" b="1" i="1" dirty="0" smtClean="0">
                <a:solidFill>
                  <a:srgbClr val="C00000"/>
                </a:solidFill>
              </a:rPr>
              <a:t>«ДВИЖЕНИЕ – ЭТО ЖИЗНЬ»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1484784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              ВОЛЬТЕР</a:t>
            </a:r>
            <a:endParaRPr lang="ru-RU" sz="3200" b="1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70304"/>
            <a:ext cx="7322561" cy="410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773" y="0"/>
            <a:ext cx="1888652" cy="254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313731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</a:rPr>
              <a:t>Задание классу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1 ряд – готовит сообщение о макроскопическом строении кости </a:t>
            </a:r>
            <a:r>
              <a:rPr lang="ru-RU" b="1" dirty="0" smtClean="0">
                <a:solidFill>
                  <a:srgbClr val="002060"/>
                </a:solidFill>
              </a:rPr>
              <a:t>(внешнее строение кости)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2 ряд  – готовит сообщение о макроскопическом строении кости </a:t>
            </a:r>
            <a:r>
              <a:rPr lang="ru-RU" b="1" dirty="0" smtClean="0">
                <a:solidFill>
                  <a:srgbClr val="002060"/>
                </a:solidFill>
              </a:rPr>
              <a:t>(внутреннее строение кости)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 3 ряд – готовит сообщение о </a:t>
            </a:r>
            <a:r>
              <a:rPr lang="ru-RU" b="1" dirty="0" smtClean="0">
                <a:solidFill>
                  <a:srgbClr val="002060"/>
                </a:solidFill>
              </a:rPr>
              <a:t>микроскопическом</a:t>
            </a:r>
            <a:r>
              <a:rPr lang="ru-RU" dirty="0" smtClean="0">
                <a:solidFill>
                  <a:srgbClr val="002060"/>
                </a:solidFill>
              </a:rPr>
              <a:t> строении кости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Макроскопическое строение кости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4" descr="0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884" y="1650002"/>
            <a:ext cx="7891116" cy="5207998"/>
          </a:xfrm>
          <a:prstGeom prst="rect">
            <a:avLst/>
          </a:prstGeom>
        </p:spPr>
      </p:pic>
      <p:pic>
        <p:nvPicPr>
          <p:cNvPr id="5" name="Содержимое 4" descr="http://previewcf.turbosquid.com/Preview/2014/07/03__19_45_07/3.jpgbf79b696-71cf-4409-aa1a-9a5f377c16ccLarge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005064"/>
            <a:ext cx="864096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Макроскопическое строение кости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4" name="Picture 2" descr="0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052" y="1556792"/>
            <a:ext cx="7804948" cy="5040560"/>
          </a:xfrm>
          <a:prstGeom prst="rect">
            <a:avLst/>
          </a:prstGeom>
        </p:spPr>
      </p:pic>
      <p:pic>
        <p:nvPicPr>
          <p:cNvPr id="5" name="Содержимое 4" descr="http://previewcf.turbosquid.com/Preview/2014/07/03__19_45_07/3.jpgbf79b696-71cf-4409-aa1a-9a5f377c16ccLarge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3933056"/>
            <a:ext cx="792088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10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08" y="1932772"/>
            <a:ext cx="4940192" cy="3143412"/>
          </a:xfrm>
          <a:prstGeom prst="rect">
            <a:avLst/>
          </a:prstGeom>
        </p:spPr>
      </p:pic>
      <p:pic>
        <p:nvPicPr>
          <p:cNvPr id="5" name="Picture 1" descr="2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02" y="3933056"/>
            <a:ext cx="3993054" cy="2808312"/>
          </a:xfrm>
          <a:prstGeom prst="rect">
            <a:avLst/>
          </a:prstGeom>
        </p:spPr>
      </p:pic>
      <p:pic>
        <p:nvPicPr>
          <p:cNvPr id="24578" name="Picture 2" descr="http://zhivotnovodstvo.net.ru/p/kostnaya-tk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1" y="76504"/>
            <a:ext cx="4186707" cy="371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Вопрос!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В  скелете человека 206 костей. Масса скелета у новорожденного составляет 10-11% массы тела, а у взрослых людей – 20% массы тела. </a:t>
            </a:r>
          </a:p>
          <a:p>
            <a:r>
              <a:rPr lang="ru-RU" sz="4000" b="1" dirty="0" smtClean="0"/>
              <a:t>С чем это связано?</a:t>
            </a:r>
            <a:endParaRPr lang="ru-RU" sz="40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4" descr="http://previewcf.turbosquid.com/Preview/2014/07/03__19_45_07/3.jpgbf79b696-71cf-4409-aa1a-9a5f377c16ccLarge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12360" y="4005064"/>
            <a:ext cx="792088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6856" y="332656"/>
            <a:ext cx="8229600" cy="115409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4000" b="1" dirty="0" smtClean="0">
                <a:solidFill>
                  <a:srgbClr val="00B050"/>
                </a:solidFill>
              </a:rPr>
              <a:t>Прочитайте статью учебника «Типы костей». Ответьте на вопросы:</a:t>
            </a:r>
            <a:r>
              <a:rPr lang="ru-RU" sz="3600" b="1" dirty="0" smtClean="0">
                <a:solidFill>
                  <a:srgbClr val="00B050"/>
                </a:solidFill>
              </a:rPr>
              <a:t/>
            </a:r>
            <a:br>
              <a:rPr lang="ru-RU" sz="3600" b="1" dirty="0" smtClean="0">
                <a:solidFill>
                  <a:srgbClr val="00B050"/>
                </a:solidFill>
              </a:rPr>
            </a:b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ru-RU" sz="4400" b="1" dirty="0" smtClean="0"/>
          </a:p>
          <a:p>
            <a:pPr>
              <a:buFontTx/>
              <a:buChar char="-"/>
            </a:pPr>
            <a:r>
              <a:rPr lang="ru-RU" sz="4400" b="1" dirty="0" smtClean="0"/>
              <a:t>За счет каких структур происходит рост костей в длину и в толщину?</a:t>
            </a:r>
          </a:p>
          <a:p>
            <a:pPr>
              <a:buNone/>
            </a:pPr>
            <a:endParaRPr lang="ru-RU" sz="4400" dirty="0"/>
          </a:p>
        </p:txBody>
      </p:sp>
      <p:pic>
        <p:nvPicPr>
          <p:cNvPr id="4" name="Содержимое 4" descr="http://previewcf.turbosquid.com/Preview/2014/07/03__19_45_07/3.jpgbf79b696-71cf-4409-aa1a-9a5f377c16ccLarge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84368" y="4005064"/>
            <a:ext cx="792088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Заполните схему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556792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Виды костей</a:t>
            </a:r>
            <a:endParaRPr lang="ru-RU" sz="3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619672" y="2348880"/>
            <a:ext cx="1224136" cy="136815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2348880"/>
            <a:ext cx="1296144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275856" y="2348880"/>
            <a:ext cx="648072" cy="201622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8024" y="2348880"/>
            <a:ext cx="432048" cy="2520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83568" y="3717032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555776" y="4365104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4869160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378904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 стрелкой 26"/>
          <p:cNvCxnSpPr>
            <a:stCxn id="21" idx="2"/>
          </p:cNvCxnSpPr>
          <p:nvPr/>
        </p:nvCxnSpPr>
        <p:spPr>
          <a:xfrm>
            <a:off x="1583668" y="4221088"/>
            <a:ext cx="0" cy="7920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3563888" y="4797152"/>
            <a:ext cx="0" cy="93610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>
            <a:off x="5652120" y="5373216"/>
            <a:ext cx="0" cy="6480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7740352" y="4365104"/>
            <a:ext cx="0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Заполните схему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43808" y="1556792"/>
            <a:ext cx="288032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Виды костей</a:t>
            </a:r>
            <a:endParaRPr lang="ru-RU" sz="3600" b="1" dirty="0"/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1475656" y="2348880"/>
            <a:ext cx="1368152" cy="100811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5724128" y="2348880"/>
            <a:ext cx="1296144" cy="14401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3635896" y="2348880"/>
            <a:ext cx="288032" cy="8640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788024" y="2348880"/>
            <a:ext cx="432048" cy="2520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611560" y="3429000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трубчатые</a:t>
            </a:r>
            <a:endParaRPr lang="ru-RU" sz="2400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771800" y="3284984"/>
            <a:ext cx="180020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губчатые</a:t>
            </a:r>
            <a:endParaRPr lang="ru-RU" sz="24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932040" y="4869160"/>
            <a:ext cx="151216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плоские</a:t>
            </a:r>
            <a:endParaRPr lang="ru-RU" sz="24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948264" y="3789040"/>
            <a:ext cx="151216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смешанные</a:t>
            </a:r>
            <a:endParaRPr lang="ru-RU" sz="2000" b="1" dirty="0"/>
          </a:p>
        </p:txBody>
      </p:sp>
      <p:pic>
        <p:nvPicPr>
          <p:cNvPr id="19" name="Содержимое 18" descr="14.jpg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4048" y="5445224"/>
            <a:ext cx="1471635" cy="1221385"/>
          </a:xfrm>
          <a:prstGeom prst="rect">
            <a:avLst/>
          </a:prstGeom>
        </p:spPr>
      </p:pic>
      <p:pic>
        <p:nvPicPr>
          <p:cNvPr id="20" name="Рисунок 19" descr="16.jp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26318" y="4581128"/>
            <a:ext cx="1966162" cy="1451992"/>
          </a:xfrm>
          <a:prstGeom prst="rect">
            <a:avLst/>
          </a:prstGeom>
        </p:spPr>
      </p:pic>
      <p:pic>
        <p:nvPicPr>
          <p:cNvPr id="25" name="Рисунок 24" descr="15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1840" y="3861048"/>
            <a:ext cx="1126578" cy="2501462"/>
          </a:xfrm>
          <a:prstGeom prst="rect">
            <a:avLst/>
          </a:prstGeom>
        </p:spPr>
      </p:pic>
      <p:pic>
        <p:nvPicPr>
          <p:cNvPr id="28" name="Рисунок 27" descr="13.jp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4005064"/>
            <a:ext cx="936104" cy="263691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836712"/>
            <a:ext cx="619268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Домашнее задание:</a:t>
            </a:r>
          </a:p>
          <a:p>
            <a:r>
              <a:rPr lang="ru-RU" sz="3600" b="1" dirty="0" smtClean="0">
                <a:solidFill>
                  <a:srgbClr val="00B050"/>
                </a:solidFill>
              </a:rPr>
              <a:t>1. Параграф 10, записи в тетради;</a:t>
            </a:r>
          </a:p>
          <a:p>
            <a:endParaRPr lang="ru-RU" sz="3600" b="1" dirty="0" smtClean="0">
              <a:solidFill>
                <a:srgbClr val="00B050"/>
              </a:solidFill>
            </a:endParaRPr>
          </a:p>
        </p:txBody>
      </p:sp>
      <p:pic>
        <p:nvPicPr>
          <p:cNvPr id="4" name="Рисунок 3" descr="http://previewcf.turbosquid.com/Preview/2014/07/03__19_45_07/3.jpgbf79b696-71cf-4409-aa1a-9a5f377c16ccLarg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99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427" y="620688"/>
            <a:ext cx="64807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Оцените свое отношение к уроку:</a:t>
            </a:r>
          </a:p>
          <a:p>
            <a:pPr marL="742950" indent="-742950">
              <a:buAutoNum type="arabicPeriod"/>
            </a:pPr>
            <a:r>
              <a:rPr lang="ru-RU" sz="3600" b="1" dirty="0" smtClean="0">
                <a:solidFill>
                  <a:srgbClr val="00B050"/>
                </a:solidFill>
              </a:rPr>
              <a:t>Урок </a:t>
            </a:r>
            <a:r>
              <a:rPr lang="ru-RU" sz="3600" b="1" dirty="0" err="1" smtClean="0">
                <a:solidFill>
                  <a:srgbClr val="00B050"/>
                </a:solidFill>
              </a:rPr>
              <a:t>полезен,всё</a:t>
            </a:r>
            <a:r>
              <a:rPr lang="ru-RU" sz="3600" b="1" dirty="0" smtClean="0">
                <a:solidFill>
                  <a:srgbClr val="00B050"/>
                </a:solidFill>
              </a:rPr>
              <a:t> понятно.</a:t>
            </a:r>
            <a:endParaRPr lang="ru-RU" sz="3600" b="1" dirty="0">
              <a:solidFill>
                <a:srgbClr val="00B050"/>
              </a:solidFill>
            </a:endParaRPr>
          </a:p>
          <a:p>
            <a:r>
              <a:rPr lang="ru-RU" sz="3600" b="1" dirty="0" smtClean="0">
                <a:solidFill>
                  <a:srgbClr val="00B050"/>
                </a:solidFill>
              </a:rPr>
              <a:t>2.    Лишь кое-что чуть-чуть        неясно.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3. Ещё придётся потрудиться.</a:t>
            </a:r>
            <a:br>
              <a:rPr lang="ru-RU" sz="3600" b="1" dirty="0" smtClean="0">
                <a:solidFill>
                  <a:srgbClr val="00B050"/>
                </a:solidFill>
              </a:rPr>
            </a:br>
            <a:r>
              <a:rPr lang="ru-RU" sz="3600" b="1" dirty="0" smtClean="0">
                <a:solidFill>
                  <a:srgbClr val="00B050"/>
                </a:solidFill>
              </a:rPr>
              <a:t>4. </a:t>
            </a:r>
            <a:r>
              <a:rPr lang="ru-RU" sz="3600" b="1" dirty="0" err="1" smtClean="0">
                <a:solidFill>
                  <a:srgbClr val="00B050"/>
                </a:solidFill>
              </a:rPr>
              <a:t>Да,трудно</a:t>
            </a:r>
            <a:r>
              <a:rPr lang="ru-RU" sz="3600" b="1" dirty="0" smtClean="0">
                <a:solidFill>
                  <a:srgbClr val="00B050"/>
                </a:solidFill>
              </a:rPr>
              <a:t> всё-таки учиться!</a:t>
            </a:r>
            <a:endParaRPr lang="ru-RU" sz="36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 descr="http://previewcf.turbosquid.com/Preview/2014/07/03__19_45_07/3.jpgbf79b696-71cf-4409-aa1a-9a5f377c16ccLarg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99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eviewcf.turbosquid.com/Preview/2014/07/03__19_45_07/3.jpgbf79b696-71cf-4409-aa1a-9a5f377c16ccLarg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404664"/>
            <a:ext cx="129614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868999" y="1045162"/>
            <a:ext cx="7239482" cy="280076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ОПОРНО-ДВИГАТЕЛЬНАЯ СИСТЕМА. </a:t>
            </a:r>
          </a:p>
          <a:p>
            <a:r>
              <a:rPr lang="ru-RU" sz="4400" b="1" i="1" dirty="0" smtClean="0">
                <a:solidFill>
                  <a:srgbClr val="C00000"/>
                </a:solidFill>
              </a:rPr>
              <a:t>СОСТАВ, СТРОЕНИЕ И РОСТ КОСТЕЙ.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438439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 ТЕМА УРОКА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79711" y="4077072"/>
            <a:ext cx="7128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Учитель биологии МБОУ «СОШ №2 </a:t>
            </a:r>
            <a:r>
              <a:rPr lang="ru-RU" dirty="0" err="1" smtClean="0"/>
              <a:t>г.Суворова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945908" y="4476820"/>
            <a:ext cx="5903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</a:t>
            </a:r>
            <a:r>
              <a:rPr lang="ru-RU" dirty="0" err="1" smtClean="0"/>
              <a:t>Дьячкова</a:t>
            </a:r>
            <a:r>
              <a:rPr lang="ru-RU" dirty="0" smtClean="0"/>
              <a:t> Валентина Алексеевна</a:t>
            </a:r>
            <a:endParaRPr lang="ru-RU" dirty="0"/>
          </a:p>
        </p:txBody>
      </p:sp>
      <p:pic>
        <p:nvPicPr>
          <p:cNvPr id="7" name="Рисунок 6" descr="http://previewcf.turbosquid.com/Preview/2014/07/03__19_45_07/3.jpgbf79b696-71cf-4409-aa1a-9a5f377c16ccLarge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9" y="404664"/>
            <a:ext cx="1292188" cy="284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447544"/>
            <a:ext cx="61926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 smtClean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endParaRPr lang="ru-RU" sz="2400" dirty="0" smtClean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  <a:p>
            <a:r>
              <a:rPr lang="ru-RU" sz="7200" b="1" i="1" dirty="0" smtClean="0">
                <a:solidFill>
                  <a:srgbClr val="C00000"/>
                </a:solidFill>
              </a:rPr>
              <a:t>      Спасибо           за внимание!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11760" y="3645024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1026" name="Picture 2" descr="C:\Users\user\Desktop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884487" cy="205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5" y="332656"/>
            <a:ext cx="29857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</a:rPr>
              <a:t>ЦЕЛЬ УРОКА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412776"/>
            <a:ext cx="7128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1.Функции опорно-двигательной системы</a:t>
            </a:r>
          </a:p>
          <a:p>
            <a:r>
              <a:rPr lang="ru-RU" sz="4400" dirty="0" smtClean="0"/>
              <a:t>2.Химический состав костей</a:t>
            </a:r>
          </a:p>
          <a:p>
            <a:r>
              <a:rPr lang="ru-RU" sz="4400" dirty="0" smtClean="0"/>
              <a:t>3.Макроскопическое строение костей</a:t>
            </a:r>
          </a:p>
          <a:p>
            <a:r>
              <a:rPr lang="ru-RU" sz="4400" dirty="0" smtClean="0"/>
              <a:t>4.Микроскопическое строение костей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9731337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3073" y="399876"/>
            <a:ext cx="72509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00B050"/>
                </a:solidFill>
              </a:rPr>
              <a:t>Опорно-двигательная</a:t>
            </a:r>
          </a:p>
          <a:p>
            <a:r>
              <a:rPr lang="ru-RU" sz="5400" b="1" dirty="0" smtClean="0">
                <a:solidFill>
                  <a:srgbClr val="00B050"/>
                </a:solidFill>
              </a:rPr>
              <a:t>            система</a:t>
            </a:r>
            <a:endParaRPr lang="ru-RU" sz="5400" b="1" dirty="0">
              <a:solidFill>
                <a:srgbClr val="00B050"/>
              </a:solidFill>
            </a:endParaRPr>
          </a:p>
        </p:txBody>
      </p:sp>
      <p:cxnSp>
        <p:nvCxnSpPr>
          <p:cNvPr id="4" name="Прямая со стрелкой 3"/>
          <p:cNvCxnSpPr>
            <a:endCxn id="8" idx="0"/>
          </p:cNvCxnSpPr>
          <p:nvPr/>
        </p:nvCxnSpPr>
        <p:spPr>
          <a:xfrm rot="5400000">
            <a:off x="3071807" y="2718607"/>
            <a:ext cx="1500197" cy="92870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16200000" flipH="1">
            <a:off x="5652120" y="2288272"/>
            <a:ext cx="1428760" cy="142876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071670" y="3933056"/>
            <a:ext cx="2571768" cy="2428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Скелет (более 200 костей)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Пассивная часть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2152" y="3933056"/>
            <a:ext cx="2630287" cy="24288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Мышцы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Активная часть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81547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B050"/>
                </a:solidFill>
              </a:rPr>
              <a:t>Значение скелета</a:t>
            </a:r>
            <a:endParaRPr lang="ru-RU" sz="6600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 descr="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320"/>
            <a:ext cx="9189084" cy="5644179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Вопрос!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Можно ли кость завязать узлом?</a:t>
            </a:r>
          </a:p>
          <a:p>
            <a:r>
              <a:rPr lang="ru-RU" sz="4000" b="1" dirty="0" smtClean="0"/>
              <a:t>Почему у пожилых людей чаще случаются переломы, а у детей</a:t>
            </a:r>
          </a:p>
          <a:p>
            <a:pPr marL="0" indent="0">
              <a:buNone/>
            </a:pPr>
            <a:r>
              <a:rPr lang="ru-RU" sz="4000" b="1" dirty="0" smtClean="0"/>
              <a:t>   деформация костей?</a:t>
            </a:r>
            <a:endParaRPr lang="ru-RU" sz="4000" dirty="0" smtClean="0"/>
          </a:p>
          <a:p>
            <a:endParaRPr lang="ru-RU" dirty="0"/>
          </a:p>
        </p:txBody>
      </p:sp>
      <p:pic>
        <p:nvPicPr>
          <p:cNvPr id="4" name="Содержимое 4" descr="http://previewcf.turbosquid.com/Preview/2014/07/03__19_45_07/3.jpgbf79b696-71cf-4409-aa1a-9a5f377c16ccLarge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72400" y="4365104"/>
            <a:ext cx="755576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previewcf.turbosquid.com/Preview/2014/07/03__19_45_07/3.jpgbf79b696-71cf-4409-aa1a-9a5f377c16ccLarge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3789040"/>
            <a:ext cx="990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img_user_file_5911b386d2850_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Задание </a:t>
            </a:r>
            <a:r>
              <a:rPr lang="ru-RU" b="1" dirty="0" smtClean="0">
                <a:solidFill>
                  <a:srgbClr val="00B050"/>
                </a:solidFill>
              </a:rPr>
              <a:t>«Закончи предложение»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1. Минеральные вещества придают кости …. .</a:t>
            </a:r>
          </a:p>
          <a:p>
            <a:pPr>
              <a:buNone/>
            </a:pPr>
            <a:r>
              <a:rPr lang="ru-RU" b="1" dirty="0" smtClean="0"/>
              <a:t>2. Органические вещества придают кости …. .</a:t>
            </a:r>
          </a:p>
          <a:p>
            <a:pPr>
              <a:buNone/>
            </a:pPr>
            <a:r>
              <a:rPr lang="ru-RU" b="1" dirty="0" smtClean="0"/>
              <a:t>3. В костях детей преобладают …. вещества.</a:t>
            </a:r>
          </a:p>
          <a:p>
            <a:pPr>
              <a:buNone/>
            </a:pPr>
            <a:r>
              <a:rPr lang="ru-RU" b="1" dirty="0" smtClean="0"/>
              <a:t>4. У пожилых людей в костях преобладают …. .</a:t>
            </a:r>
          </a:p>
          <a:p>
            <a:pPr>
              <a:buNone/>
            </a:pPr>
            <a:r>
              <a:rPr lang="ru-RU" b="1" dirty="0" smtClean="0"/>
              <a:t>5. Наиболее прочны кости у людей  в возрасте …. .</a:t>
            </a:r>
          </a:p>
          <a:p>
            <a:pPr>
              <a:buNone/>
            </a:pPr>
            <a:r>
              <a:rPr lang="ru-RU" b="1" dirty="0" smtClean="0"/>
              <a:t>6. К активной части ОДС относят …. .</a:t>
            </a:r>
          </a:p>
          <a:p>
            <a:pPr>
              <a:buNone/>
            </a:pPr>
            <a:r>
              <a:rPr lang="ru-RU" b="1" dirty="0" smtClean="0"/>
              <a:t>7. К пассивной части ОДС относят …. .</a:t>
            </a:r>
          </a:p>
          <a:p>
            <a:endParaRPr lang="ru-RU" dirty="0"/>
          </a:p>
        </p:txBody>
      </p:sp>
      <p:pic>
        <p:nvPicPr>
          <p:cNvPr id="4" name="Содержимое 4" descr="http://previewcf.turbosquid.com/Preview/2014/07/03__19_45_07/3.jpgbf79b696-71cf-4409-aa1a-9a5f377c16ccLarge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172400" y="4221088"/>
            <a:ext cx="792088" cy="2481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</a:rPr>
              <a:t>Вопрос!</a:t>
            </a:r>
            <a:endParaRPr lang="ru-RU" sz="6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4400" b="1" dirty="0" smtClean="0">
                <a:solidFill>
                  <a:srgbClr val="00B050"/>
                </a:solidFill>
              </a:rPr>
              <a:t>Бедренная кость человека вдоль оси выдерживает груз 1 500 кг (легковой автомобиль). </a:t>
            </a:r>
          </a:p>
          <a:p>
            <a:endParaRPr lang="ru-RU" sz="4400" b="1" dirty="0" smtClean="0"/>
          </a:p>
          <a:p>
            <a:r>
              <a:rPr lang="ru-RU" sz="4400" b="1" dirty="0" smtClean="0"/>
              <a:t>Почему она при этом не ломается?</a:t>
            </a:r>
            <a:endParaRPr lang="ru-RU" sz="4400" dirty="0" smtClean="0"/>
          </a:p>
          <a:p>
            <a:endParaRPr lang="ru-RU" dirty="0"/>
          </a:p>
        </p:txBody>
      </p:sp>
      <p:pic>
        <p:nvPicPr>
          <p:cNvPr id="4" name="Содержимое 4" descr="http://previewcf.turbosquid.com/Preview/2014/07/03__19_45_07/3.jpgbf79b696-71cf-4409-aa1a-9a5f377c16ccLarge.jpg"/>
          <p:cNvPicPr>
            <a:picLocks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28384" y="4005064"/>
            <a:ext cx="792088" cy="2625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308</Words>
  <Application>Microsoft Office PowerPoint</Application>
  <PresentationFormat>Экран (4:3)</PresentationFormat>
  <Paragraphs>65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Значение скелета</vt:lpstr>
      <vt:lpstr>Вопрос!</vt:lpstr>
      <vt:lpstr>Презентация PowerPoint</vt:lpstr>
      <vt:lpstr>Задание «Закончи предложение»</vt:lpstr>
      <vt:lpstr>Вопрос!</vt:lpstr>
      <vt:lpstr>Задание классу</vt:lpstr>
      <vt:lpstr>Макроскопическое строение кости</vt:lpstr>
      <vt:lpstr>Макроскопическое строение кости</vt:lpstr>
      <vt:lpstr>Презентация PowerPoint</vt:lpstr>
      <vt:lpstr>Вопрос!</vt:lpstr>
      <vt:lpstr> Прочитайте статью учебника «Типы костей». Ответьте на вопросы: </vt:lpstr>
      <vt:lpstr>Заполните схему</vt:lpstr>
      <vt:lpstr>Заполните схему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Наталья</dc:creator>
  <cp:lastModifiedBy>user</cp:lastModifiedBy>
  <cp:revision>87</cp:revision>
  <dcterms:created xsi:type="dcterms:W3CDTF">2014-07-24T19:04:55Z</dcterms:created>
  <dcterms:modified xsi:type="dcterms:W3CDTF">2018-10-14T15:16:59Z</dcterms:modified>
</cp:coreProperties>
</file>